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2" r:id="rId5"/>
    <p:sldId id="258" r:id="rId6"/>
    <p:sldId id="257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F9AD-D22B-2DF9-25A5-7B86DE0E6B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4FBEB4-65B5-40A4-F852-8700931187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4041-6F95-4403-2B4A-0C61C37C3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F1FAD-1B77-CE11-FB1F-D3C818A5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0CFD8-B61E-3D16-074D-25A2F8136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1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AD03F-D42D-E1E2-DBEB-9BEBBE960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E2AE54-35FA-220D-6E79-CCBAA1EE2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48866-B86E-461D-D4BE-A7F2234B3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38F0A-9574-8CEB-A375-3CCC7F76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891C3-0735-42B2-9C41-4886C875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3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E6A56D-9D4F-A834-D291-75DD958278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57A71-A8F6-1AB5-4F9E-27F066FE9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01D9F-8F07-8EF8-9563-F81556A95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205B1-CD4E-1EC3-F014-3EDA2093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F8436-988C-C8B3-525E-F550530CC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83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B04F0-2830-438F-6BEE-F471BB356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FE2A8-8C43-1642-BBC7-420B71FCB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A2820-D746-227C-57AE-1958A2602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67AB-7C22-0630-1793-9DCA72018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7978-1A1B-7446-E206-CBCF3BAB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5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4AB8B-DB7E-3F02-AC1D-FCC91C7C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66BC9-DA9A-53AF-EBD1-4DAF7B357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008F8-8DA1-8367-C877-14A6A277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48573-8B53-17B1-6670-E0AEE762A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F4192-57D3-63F1-3155-026567AEC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67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7AB33-BD3D-AC9C-D0BA-ACDEB7C71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0DC42-F511-8822-5C6D-C36D39ADB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B1EA6-AB20-3754-3412-4CA019C79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F0F3D-E5DA-2CAD-191B-03DCFCE13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6EB8B4-E51C-E4AC-569B-783986CAB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7E85D-E49B-CAAE-B4EB-44827D1D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2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D13BE-DD4D-F358-9E10-C8BA0148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B0971-137D-8735-F162-D498CEF13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E30CA-4AAB-CEED-6C95-0B2491718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E3789-3839-25E5-F75A-9FE41AC04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B612F7-6C2A-FAAB-4431-1095A1B275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D9C83A-AA34-8E61-0084-C00B38E6A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95C034-D2FB-95FE-3A0B-F03ED16D4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E2CD3A-8FFC-5E03-50D8-A23D95EC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18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EB2D-F833-3079-450F-B2A8C9083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2F204F-6938-07F1-B03C-252E9933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B5557-DECE-0B06-E6DB-D9DC46DC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55D03-2FE6-3626-C4E9-B6014FC8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48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9DA35-1CB0-00D2-1792-22735210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F9CB1-DCE0-FBE2-FEE0-32AAB89E6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80D5D-C2D6-C79F-A6D6-53089F2A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97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3D185-8AB8-23D1-8C14-5F8A0C9D7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AB170-F350-8C81-5BF7-62DE4FBCE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4192E-2BE8-4BB9-E6EC-6FBC697DE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4101B-7A8B-2423-E62C-479FB37F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35EA43-1099-DF0C-C480-84ACD063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4387C-BCD0-8E5B-38D7-C4D9E82EC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4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9B27-8FFD-2500-6DF0-5948E2ACD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66067C-19A4-53CB-3F65-C452F5C18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9236-EB21-5F46-7C7D-8321B3BFA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90FA8-8679-0C22-4A0B-5D12075F9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FE1862-2526-F171-3D42-7C9849535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321A4-AB33-256D-8D56-783007B38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0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0A294-9318-0BEE-68F6-94DE1DD2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82A89-3D1D-CCAF-D9B1-58F639EF9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8D8DA-93BD-C528-7F5F-80901ED41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AE1AD-7217-4AD2-B426-FC097E70E978}" type="datetimeFigureOut">
              <a:rPr lang="en-US" smtClean="0"/>
              <a:t>8/2/2023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A3932-93BE-8BC9-328D-5DB30B59A9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7D370-B333-617D-C75E-6E40D3799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9B80A-FB4E-4179-9F7A-780FB0D70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09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5EB7A-6961-133A-0CAD-2F1686942C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整车运输配置模型系统</a:t>
            </a:r>
            <a:endParaRPr 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4B5418-6F96-051C-43D3-4F447597F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系统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</a:t>
            </a: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设计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81674362-4EE4-986F-3975-5D6488113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1" y="4155599"/>
            <a:ext cx="2458769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6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4B5418-6F96-051C-43D3-4F447597F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9204" y="735495"/>
            <a:ext cx="3000295" cy="427384"/>
          </a:xfrm>
        </p:spPr>
        <p:txBody>
          <a:bodyPr anchor="b">
            <a:normAutofit fontScale="92500" lnSpcReduction="10000"/>
          </a:bodyPr>
          <a:lstStyle/>
          <a:p>
            <a:pPr algn="l"/>
            <a:r>
              <a:rPr lang="zh-CN" altLang="en-US" sz="2800" b="1">
                <a:solidFill>
                  <a:schemeClr val="tx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开发目的</a:t>
            </a:r>
            <a:endParaRPr lang="en-US" sz="2800" b="1">
              <a:solidFill>
                <a:schemeClr val="tx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2" name="Picture 1" descr="A blue and black logo&#10;&#10;Description automatically generated">
            <a:extLst>
              <a:ext uri="{FF2B5EF4-FFF2-40B4-BE49-F238E27FC236}">
                <a16:creationId xmlns:a16="http://schemas.microsoft.com/office/drawing/2014/main" id="{3F1C6479-E67D-E56C-C571-0FFA06FAC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425429"/>
            <a:ext cx="4141760" cy="921541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4632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3DC68B-54DD-4053-BE4D-615259684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F31C88-3DEF-4EA8-AE3A-49441413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713232"/>
            <a:ext cx="422899" cy="5404104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EACA08E-D537-41C6-96A5-5900E05D3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54B5418-6F96-051C-43D3-4F447597F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270" y="342786"/>
            <a:ext cx="9144000" cy="526078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功能设计</a:t>
            </a:r>
            <a:endParaRPr lang="en-US" altLang="zh-CN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4A98C2-582A-5CE6-0A7B-442A4BC56402}"/>
              </a:ext>
            </a:extLst>
          </p:cNvPr>
          <p:cNvSpPr txBox="1"/>
          <p:nvPr/>
        </p:nvSpPr>
        <p:spPr>
          <a:xfrm>
            <a:off x="525462" y="861003"/>
            <a:ext cx="6774624" cy="527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21792">
              <a:spcAft>
                <a:spcPts val="600"/>
              </a:spcAft>
            </a:pPr>
            <a:r>
              <a:rPr lang="zh-CN" altLang="en-US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后端</a:t>
            </a:r>
            <a:r>
              <a:rPr lang="en-US" altLang="zh-CN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:</a:t>
            </a: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基础数据维护</a:t>
            </a:r>
            <a:endParaRPr lang="en-US" altLang="zh-CN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整车数据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载车数据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运输供应商数据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用户数据维护</a:t>
            </a:r>
            <a:endParaRPr lang="en-US" altLang="zh-CN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权限管理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用户管理</a:t>
            </a:r>
            <a:endParaRPr 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defTabSz="621792">
              <a:spcAft>
                <a:spcPts val="600"/>
              </a:spcAft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前端</a:t>
            </a:r>
            <a:r>
              <a:rPr lang="en-US" altLang="zh-CN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:</a:t>
            </a: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数据输入</a:t>
            </a:r>
            <a:endParaRPr lang="en-US" altLang="zh-CN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整车数据维护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载车参数维护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运输供应商数据维护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标准数据调节维护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194310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b="1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看板显示</a:t>
            </a:r>
            <a:endParaRPr lang="en-US" altLang="zh-CN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装载车点位看板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公司信息看板</a:t>
            </a:r>
            <a:endParaRPr lang="en-US" altLang="zh-CN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  <a:p>
            <a:pPr marL="505206" lvl="1" indent="-194310" defTabSz="621792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kern="1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整车信息看板</a:t>
            </a:r>
            <a:endParaRPr lang="en-US" altLang="zh-CN" sz="1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ABBD2-8D60-2E4B-3597-FDFCC9382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977" y="1001601"/>
            <a:ext cx="3245653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B5E456-6B73-A084-29D0-8DC73B381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459" y="1042621"/>
            <a:ext cx="3718674" cy="3657600"/>
          </a:xfrm>
          <a:prstGeom prst="rect">
            <a:avLst/>
          </a:prstGeom>
        </p:spPr>
      </p:pic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3B286000-BA40-C21E-2253-30F34866B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796" y="6306974"/>
            <a:ext cx="1690747" cy="37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9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ylinder 1">
            <a:extLst>
              <a:ext uri="{FF2B5EF4-FFF2-40B4-BE49-F238E27FC236}">
                <a16:creationId xmlns:a16="http://schemas.microsoft.com/office/drawing/2014/main" id="{9FE21FB0-B0E6-C0F7-82FC-AECBE27177D0}"/>
              </a:ext>
            </a:extLst>
          </p:cNvPr>
          <p:cNvSpPr/>
          <p:nvPr/>
        </p:nvSpPr>
        <p:spPr>
          <a:xfrm>
            <a:off x="634855" y="5053514"/>
            <a:ext cx="1592246" cy="825623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整车数据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A15C570E-5240-9788-19DF-06553E00CC4A}"/>
              </a:ext>
            </a:extLst>
          </p:cNvPr>
          <p:cNvSpPr/>
          <p:nvPr/>
        </p:nvSpPr>
        <p:spPr>
          <a:xfrm>
            <a:off x="642896" y="2011900"/>
            <a:ext cx="1425602" cy="825623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载车数据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201EB369-2226-89F8-295A-B2F04890A459}"/>
              </a:ext>
            </a:extLst>
          </p:cNvPr>
          <p:cNvSpPr/>
          <p:nvPr/>
        </p:nvSpPr>
        <p:spPr>
          <a:xfrm>
            <a:off x="642896" y="3564186"/>
            <a:ext cx="1592246" cy="825623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运输公司数据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3BBCE20-4A75-C60E-6670-C611158D3ACE}"/>
              </a:ext>
            </a:extLst>
          </p:cNvPr>
          <p:cNvSpPr/>
          <p:nvPr/>
        </p:nvSpPr>
        <p:spPr>
          <a:xfrm>
            <a:off x="2352584" y="1634751"/>
            <a:ext cx="1425602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中置轴车型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DA0526B-98C4-42F7-45C9-378D0D9024F8}"/>
              </a:ext>
            </a:extLst>
          </p:cNvPr>
          <p:cNvSpPr/>
          <p:nvPr/>
        </p:nvSpPr>
        <p:spPr>
          <a:xfrm>
            <a:off x="2268427" y="2507684"/>
            <a:ext cx="1802167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非中置轴车型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E8B3F85-E3D9-85ED-859A-161B99C9CFE0}"/>
              </a:ext>
            </a:extLst>
          </p:cNvPr>
          <p:cNvSpPr/>
          <p:nvPr/>
        </p:nvSpPr>
        <p:spPr>
          <a:xfrm>
            <a:off x="4363003" y="1282077"/>
            <a:ext cx="1294659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长头车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01AB41-2B74-9EBE-EA63-DFA3950CC879}"/>
              </a:ext>
            </a:extLst>
          </p:cNvPr>
          <p:cNvSpPr/>
          <p:nvPr/>
        </p:nvSpPr>
        <p:spPr>
          <a:xfrm>
            <a:off x="4363002" y="1885607"/>
            <a:ext cx="1294659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平头车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4F7C027-0DF9-9AF8-37E9-60534E91E772}"/>
              </a:ext>
            </a:extLst>
          </p:cNvPr>
          <p:cNvSpPr/>
          <p:nvPr/>
        </p:nvSpPr>
        <p:spPr>
          <a:xfrm>
            <a:off x="4364855" y="2444048"/>
            <a:ext cx="1294659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长头车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87E1AF-F57E-9ACF-D49F-E0625109A861}"/>
              </a:ext>
            </a:extLst>
          </p:cNvPr>
          <p:cNvSpPr/>
          <p:nvPr/>
        </p:nvSpPr>
        <p:spPr>
          <a:xfrm>
            <a:off x="4363001" y="3047578"/>
            <a:ext cx="1294659" cy="45276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平头车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ED4CDA-5A9E-E430-9A59-60A9592E10CA}"/>
              </a:ext>
            </a:extLst>
          </p:cNvPr>
          <p:cNvSpPr/>
          <p:nvPr/>
        </p:nvSpPr>
        <p:spPr>
          <a:xfrm>
            <a:off x="328474" y="1198485"/>
            <a:ext cx="5429063" cy="534435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034B7B-0767-1915-1FAD-E36883FAAF42}"/>
              </a:ext>
            </a:extLst>
          </p:cNvPr>
          <p:cNvSpPr txBox="1"/>
          <p:nvPr/>
        </p:nvSpPr>
        <p:spPr>
          <a:xfrm>
            <a:off x="473108" y="1275708"/>
            <a:ext cx="2281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基础数据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6EF13F-20D0-7469-76AE-A245D32ACFFB}"/>
              </a:ext>
            </a:extLst>
          </p:cNvPr>
          <p:cNvSpPr/>
          <p:nvPr/>
        </p:nvSpPr>
        <p:spPr>
          <a:xfrm>
            <a:off x="6529160" y="1198485"/>
            <a:ext cx="5429062" cy="534435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BA5D56-30B0-E0EC-4869-A893040BFEE7}"/>
              </a:ext>
            </a:extLst>
          </p:cNvPr>
          <p:cNvSpPr txBox="1"/>
          <p:nvPr/>
        </p:nvSpPr>
        <p:spPr>
          <a:xfrm>
            <a:off x="6583898" y="1269417"/>
            <a:ext cx="2281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看板显示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42DC26F-FB68-257E-7CF1-068F7FAE6FBB}"/>
              </a:ext>
            </a:extLst>
          </p:cNvPr>
          <p:cNvCxnSpPr>
            <a:cxnSpLocks/>
            <a:stCxn id="4" idx="4"/>
            <a:endCxn id="6" idx="1"/>
          </p:cNvCxnSpPr>
          <p:nvPr/>
        </p:nvCxnSpPr>
        <p:spPr>
          <a:xfrm flipV="1">
            <a:off x="2068498" y="1861132"/>
            <a:ext cx="284086" cy="563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8D51EB-6862-E3D9-EDE5-E3667E0AF25D}"/>
              </a:ext>
            </a:extLst>
          </p:cNvPr>
          <p:cNvCxnSpPr>
            <a:cxnSpLocks/>
            <a:stCxn id="4" idx="4"/>
            <a:endCxn id="8" idx="1"/>
          </p:cNvCxnSpPr>
          <p:nvPr/>
        </p:nvCxnSpPr>
        <p:spPr>
          <a:xfrm>
            <a:off x="2068498" y="2424712"/>
            <a:ext cx="199929" cy="30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A40BD6D-8654-DEB8-2E7A-91CA650188FC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3778186" y="1508458"/>
            <a:ext cx="584817" cy="352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9C8B16-A859-80F4-6D62-1DEEAFD22559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3778186" y="1861132"/>
            <a:ext cx="584816" cy="250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6E3809D-FA97-D99B-421B-F2F0874C8EC4}"/>
              </a:ext>
            </a:extLst>
          </p:cNvPr>
          <p:cNvCxnSpPr>
            <a:stCxn id="8" idx="3"/>
            <a:endCxn id="11" idx="1"/>
          </p:cNvCxnSpPr>
          <p:nvPr/>
        </p:nvCxnSpPr>
        <p:spPr>
          <a:xfrm flipV="1">
            <a:off x="4070594" y="2670429"/>
            <a:ext cx="294261" cy="63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8305ED6-4F4A-F285-7BDB-8CF85B89D421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4070594" y="2734065"/>
            <a:ext cx="292407" cy="5398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Multidocument 45">
            <a:extLst>
              <a:ext uri="{FF2B5EF4-FFF2-40B4-BE49-F238E27FC236}">
                <a16:creationId xmlns:a16="http://schemas.microsoft.com/office/drawing/2014/main" id="{17CE0276-FB2C-A5B5-24E5-CF97D21835DA}"/>
              </a:ext>
            </a:extLst>
          </p:cNvPr>
          <p:cNvSpPr/>
          <p:nvPr/>
        </p:nvSpPr>
        <p:spPr>
          <a:xfrm>
            <a:off x="2614193" y="3597522"/>
            <a:ext cx="2327985" cy="758952"/>
          </a:xfrm>
          <a:prstGeom prst="flowChartMultidocumen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对应载装车类别</a:t>
            </a:r>
            <a:r>
              <a:rPr lang="en-US" altLang="zh-CN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CN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型号</a:t>
            </a:r>
            <a:endParaRPr 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7" name="Flowchart: Multidocument 46">
            <a:extLst>
              <a:ext uri="{FF2B5EF4-FFF2-40B4-BE49-F238E27FC236}">
                <a16:creationId xmlns:a16="http://schemas.microsoft.com/office/drawing/2014/main" id="{827ED13D-9F4F-DB5A-AEDE-BAF0D3A935B2}"/>
              </a:ext>
            </a:extLst>
          </p:cNvPr>
          <p:cNvSpPr/>
          <p:nvPr/>
        </p:nvSpPr>
        <p:spPr>
          <a:xfrm>
            <a:off x="2614193" y="4476889"/>
            <a:ext cx="2327985" cy="758952"/>
          </a:xfrm>
          <a:prstGeom prst="flowChartMultidocumen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基本信息</a:t>
            </a:r>
            <a:endParaRPr 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E3A6116-BB03-AB4E-DB86-8651F0F40FFE}"/>
              </a:ext>
            </a:extLst>
          </p:cNvPr>
          <p:cNvCxnSpPr>
            <a:stCxn id="5" idx="4"/>
            <a:endCxn id="46" idx="1"/>
          </p:cNvCxnSpPr>
          <p:nvPr/>
        </p:nvCxnSpPr>
        <p:spPr>
          <a:xfrm>
            <a:off x="2235142" y="3976998"/>
            <a:ext cx="3790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4FBF71D-AFF6-047D-1C22-96F440819713}"/>
              </a:ext>
            </a:extLst>
          </p:cNvPr>
          <p:cNvCxnSpPr>
            <a:stCxn id="5" idx="4"/>
            <a:endCxn id="47" idx="1"/>
          </p:cNvCxnSpPr>
          <p:nvPr/>
        </p:nvCxnSpPr>
        <p:spPr>
          <a:xfrm>
            <a:off x="2235142" y="3976998"/>
            <a:ext cx="379051" cy="879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Diagonal Corners Rounded 52">
            <a:extLst>
              <a:ext uri="{FF2B5EF4-FFF2-40B4-BE49-F238E27FC236}">
                <a16:creationId xmlns:a16="http://schemas.microsoft.com/office/drawing/2014/main" id="{30BCF5CC-4468-2491-2A1F-9B6568F7549C}"/>
              </a:ext>
            </a:extLst>
          </p:cNvPr>
          <p:cNvSpPr/>
          <p:nvPr/>
        </p:nvSpPr>
        <p:spPr>
          <a:xfrm>
            <a:off x="7537699" y="1990425"/>
            <a:ext cx="3411984" cy="744900"/>
          </a:xfrm>
          <a:prstGeom prst="round2Diag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载装车点位看板</a:t>
            </a:r>
            <a:endParaRPr lang="en-US" dirty="0"/>
          </a:p>
        </p:txBody>
      </p:sp>
      <p:sp>
        <p:nvSpPr>
          <p:cNvPr id="54" name="Rectangle: Diagonal Corners Rounded 53">
            <a:extLst>
              <a:ext uri="{FF2B5EF4-FFF2-40B4-BE49-F238E27FC236}">
                <a16:creationId xmlns:a16="http://schemas.microsoft.com/office/drawing/2014/main" id="{126ECC03-3EFD-7D33-A784-146251024206}"/>
              </a:ext>
            </a:extLst>
          </p:cNvPr>
          <p:cNvSpPr/>
          <p:nvPr/>
        </p:nvSpPr>
        <p:spPr>
          <a:xfrm>
            <a:off x="7537699" y="3429000"/>
            <a:ext cx="3411984" cy="744900"/>
          </a:xfrm>
          <a:prstGeom prst="round2Diag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整车数据看板</a:t>
            </a:r>
            <a:endParaRPr lang="en-US" dirty="0"/>
          </a:p>
        </p:txBody>
      </p:sp>
      <p:sp>
        <p:nvSpPr>
          <p:cNvPr id="55" name="Rectangle: Diagonal Corners Rounded 54">
            <a:extLst>
              <a:ext uri="{FF2B5EF4-FFF2-40B4-BE49-F238E27FC236}">
                <a16:creationId xmlns:a16="http://schemas.microsoft.com/office/drawing/2014/main" id="{1DCE3E35-9273-4E56-F04A-6117FBD808A0}"/>
              </a:ext>
            </a:extLst>
          </p:cNvPr>
          <p:cNvSpPr/>
          <p:nvPr/>
        </p:nvSpPr>
        <p:spPr>
          <a:xfrm>
            <a:off x="7537699" y="4686781"/>
            <a:ext cx="3411984" cy="744900"/>
          </a:xfrm>
          <a:prstGeom prst="round2Diag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运输供应商数据看板</a:t>
            </a:r>
            <a:endParaRPr lang="en-US" dirty="0"/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86654605-6DE8-6F60-A232-6053F8B3E343}"/>
              </a:ext>
            </a:extLst>
          </p:cNvPr>
          <p:cNvCxnSpPr>
            <a:cxnSpLocks/>
            <a:stCxn id="2" idx="3"/>
            <a:endCxn id="53" idx="0"/>
          </p:cNvCxnSpPr>
          <p:nvPr/>
        </p:nvCxnSpPr>
        <p:spPr>
          <a:xfrm rot="5400000" flipH="1" flipV="1">
            <a:off x="4432199" y="-638347"/>
            <a:ext cx="3516262" cy="9518705"/>
          </a:xfrm>
          <a:prstGeom prst="bentConnector4">
            <a:avLst>
              <a:gd name="adj1" fmla="val -6501"/>
              <a:gd name="adj2" fmla="val 102402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A97DF9B0-27CD-BC69-FC25-50D9C34179C2}"/>
              </a:ext>
            </a:extLst>
          </p:cNvPr>
          <p:cNvCxnSpPr>
            <a:stCxn id="2" idx="4"/>
            <a:endCxn id="54" idx="2"/>
          </p:cNvCxnSpPr>
          <p:nvPr/>
        </p:nvCxnSpPr>
        <p:spPr>
          <a:xfrm flipV="1">
            <a:off x="2227101" y="3801450"/>
            <a:ext cx="5310598" cy="1664876"/>
          </a:xfrm>
          <a:prstGeom prst="bentConnector3">
            <a:avLst>
              <a:gd name="adj1" fmla="val 72233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0413F53A-F996-7811-E9F6-DDAEC35BFBF8}"/>
              </a:ext>
            </a:extLst>
          </p:cNvPr>
          <p:cNvCxnSpPr>
            <a:stCxn id="9" idx="3"/>
            <a:endCxn id="53" idx="2"/>
          </p:cNvCxnSpPr>
          <p:nvPr/>
        </p:nvCxnSpPr>
        <p:spPr>
          <a:xfrm>
            <a:off x="5657662" y="1508458"/>
            <a:ext cx="1880037" cy="854417"/>
          </a:xfrm>
          <a:prstGeom prst="bentConnector3">
            <a:avLst>
              <a:gd name="adj1" fmla="val 29695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10454409-96FF-6667-6C00-C3F8282214B5}"/>
              </a:ext>
            </a:extLst>
          </p:cNvPr>
          <p:cNvCxnSpPr>
            <a:stCxn id="10" idx="3"/>
            <a:endCxn id="53" idx="2"/>
          </p:cNvCxnSpPr>
          <p:nvPr/>
        </p:nvCxnSpPr>
        <p:spPr>
          <a:xfrm>
            <a:off x="5657661" y="2111988"/>
            <a:ext cx="1880038" cy="250887"/>
          </a:xfrm>
          <a:prstGeom prst="bentConnector3">
            <a:avLst>
              <a:gd name="adj1" fmla="val 29223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F8F42C23-8F14-A178-F252-40B534456FFA}"/>
              </a:ext>
            </a:extLst>
          </p:cNvPr>
          <p:cNvCxnSpPr>
            <a:stCxn id="11" idx="3"/>
            <a:endCxn id="53" idx="2"/>
          </p:cNvCxnSpPr>
          <p:nvPr/>
        </p:nvCxnSpPr>
        <p:spPr>
          <a:xfrm flipV="1">
            <a:off x="5659514" y="2362875"/>
            <a:ext cx="1878185" cy="307554"/>
          </a:xfrm>
          <a:prstGeom prst="bentConnector3">
            <a:avLst>
              <a:gd name="adj1" fmla="val 29204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8B5AC950-681D-94A2-6254-BDB99CD13904}"/>
              </a:ext>
            </a:extLst>
          </p:cNvPr>
          <p:cNvCxnSpPr>
            <a:stCxn id="12" idx="3"/>
            <a:endCxn id="53" idx="2"/>
          </p:cNvCxnSpPr>
          <p:nvPr/>
        </p:nvCxnSpPr>
        <p:spPr>
          <a:xfrm flipV="1">
            <a:off x="5657660" y="2362875"/>
            <a:ext cx="1880039" cy="911084"/>
          </a:xfrm>
          <a:prstGeom prst="bentConnector3">
            <a:avLst>
              <a:gd name="adj1" fmla="val 2875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85F0B061-D96A-AB0B-16D6-4F9E536B9729}"/>
              </a:ext>
            </a:extLst>
          </p:cNvPr>
          <p:cNvCxnSpPr>
            <a:stCxn id="46" idx="3"/>
            <a:endCxn id="53" idx="2"/>
          </p:cNvCxnSpPr>
          <p:nvPr/>
        </p:nvCxnSpPr>
        <p:spPr>
          <a:xfrm flipV="1">
            <a:off x="4942178" y="2362875"/>
            <a:ext cx="2595521" cy="1614123"/>
          </a:xfrm>
          <a:prstGeom prst="bentConnector3">
            <a:avLst>
              <a:gd name="adj1" fmla="val 79073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BB9CF696-4274-77EA-98DC-371CEE8D3408}"/>
              </a:ext>
            </a:extLst>
          </p:cNvPr>
          <p:cNvCxnSpPr>
            <a:cxnSpLocks/>
            <a:stCxn id="47" idx="2"/>
            <a:endCxn id="53" idx="0"/>
          </p:cNvCxnSpPr>
          <p:nvPr/>
        </p:nvCxnSpPr>
        <p:spPr>
          <a:xfrm rot="5400000" flipH="1" flipV="1">
            <a:off x="5860881" y="118297"/>
            <a:ext cx="2844224" cy="7333379"/>
          </a:xfrm>
          <a:prstGeom prst="bentConnector4">
            <a:avLst>
              <a:gd name="adj1" fmla="val -19973"/>
              <a:gd name="adj2" fmla="val 111107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F72C3961-66E5-1D82-8F65-76D7A3050D4E}"/>
              </a:ext>
            </a:extLst>
          </p:cNvPr>
          <p:cNvCxnSpPr>
            <a:stCxn id="47" idx="3"/>
            <a:endCxn id="55" idx="2"/>
          </p:cNvCxnSpPr>
          <p:nvPr/>
        </p:nvCxnSpPr>
        <p:spPr>
          <a:xfrm>
            <a:off x="4942178" y="4856365"/>
            <a:ext cx="2595521" cy="202866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Connector: Elbow 97">
            <a:extLst>
              <a:ext uri="{FF2B5EF4-FFF2-40B4-BE49-F238E27FC236}">
                <a16:creationId xmlns:a16="http://schemas.microsoft.com/office/drawing/2014/main" id="{98C215A2-9811-88F2-C004-4E7D37CE1889}"/>
              </a:ext>
            </a:extLst>
          </p:cNvPr>
          <p:cNvCxnSpPr>
            <a:stCxn id="46" idx="2"/>
            <a:endCxn id="55" idx="3"/>
          </p:cNvCxnSpPr>
          <p:nvPr/>
        </p:nvCxnSpPr>
        <p:spPr>
          <a:xfrm rot="16200000" flipH="1">
            <a:off x="6250473" y="1693562"/>
            <a:ext cx="359049" cy="5627387"/>
          </a:xfrm>
          <a:prstGeom prst="bentConnector3">
            <a:avLst>
              <a:gd name="adj1" fmla="val 2033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0" name="Picture 99" descr="A blue and black logo&#10;&#10;Description automatically generated">
            <a:extLst>
              <a:ext uri="{FF2B5EF4-FFF2-40B4-BE49-F238E27FC236}">
                <a16:creationId xmlns:a16="http://schemas.microsoft.com/office/drawing/2014/main" id="{68034937-E322-C779-B1BB-2B0FEB1F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936" y="334817"/>
            <a:ext cx="1690747" cy="377267"/>
          </a:xfrm>
          <a:prstGeom prst="rect">
            <a:avLst/>
          </a:prstGeom>
        </p:spPr>
      </p:pic>
      <p:sp>
        <p:nvSpPr>
          <p:cNvPr id="103" name="Subtitle 2">
            <a:extLst>
              <a:ext uri="{FF2B5EF4-FFF2-40B4-BE49-F238E27FC236}">
                <a16:creationId xmlns:a16="http://schemas.microsoft.com/office/drawing/2014/main" id="{B108C87F-ECF2-958D-E624-93A22B4B3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270" y="342786"/>
            <a:ext cx="9144000" cy="526078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功能设计</a:t>
            </a:r>
            <a:endParaRPr lang="en-US" altLang="zh-CN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0862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DFD190-217F-1641-836C-D9422689A597}"/>
              </a:ext>
            </a:extLst>
          </p:cNvPr>
          <p:cNvSpPr/>
          <p:nvPr/>
        </p:nvSpPr>
        <p:spPr>
          <a:xfrm>
            <a:off x="630315" y="381740"/>
            <a:ext cx="11079332" cy="6356411"/>
          </a:xfrm>
          <a:prstGeom prst="roundRect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0D693-A680-F651-E032-88D8B5074D42}"/>
              </a:ext>
            </a:extLst>
          </p:cNvPr>
          <p:cNvSpPr txBox="1"/>
          <p:nvPr/>
        </p:nvSpPr>
        <p:spPr>
          <a:xfrm>
            <a:off x="1553593" y="481159"/>
            <a:ext cx="316932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载装车点位看板</a:t>
            </a:r>
            <a:endParaRPr lang="en-US" b="1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626BD2-3083-FD86-E14E-9C12078F995F}"/>
              </a:ext>
            </a:extLst>
          </p:cNvPr>
          <p:cNvSpPr txBox="1"/>
          <p:nvPr/>
        </p:nvSpPr>
        <p:spPr>
          <a:xfrm>
            <a:off x="932155" y="1544715"/>
            <a:ext cx="148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选择供应商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108A33-CDA1-C6E9-C7C3-10F5DD2D1F03}"/>
              </a:ext>
            </a:extLst>
          </p:cNvPr>
          <p:cNvSpPr txBox="1"/>
          <p:nvPr/>
        </p:nvSpPr>
        <p:spPr>
          <a:xfrm>
            <a:off x="932155" y="2423605"/>
            <a:ext cx="168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选择装载板车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5B1645-4B74-6885-5116-A383F1D623B6}"/>
              </a:ext>
            </a:extLst>
          </p:cNvPr>
          <p:cNvSpPr/>
          <p:nvPr/>
        </p:nvSpPr>
        <p:spPr>
          <a:xfrm>
            <a:off x="1074198" y="1979722"/>
            <a:ext cx="2130638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C46BC13-9D1D-2502-BE64-94BFDA0359B7}"/>
              </a:ext>
            </a:extLst>
          </p:cNvPr>
          <p:cNvSpPr/>
          <p:nvPr/>
        </p:nvSpPr>
        <p:spPr>
          <a:xfrm>
            <a:off x="1074197" y="2867488"/>
            <a:ext cx="2130639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21FCA5-E9F0-0044-BA27-4AB673CE5D25}"/>
              </a:ext>
            </a:extLst>
          </p:cNvPr>
          <p:cNvSpPr txBox="1"/>
          <p:nvPr/>
        </p:nvSpPr>
        <p:spPr>
          <a:xfrm>
            <a:off x="932155" y="3332656"/>
            <a:ext cx="168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选择整车车型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4C8F62D-8D0D-36EE-658A-521BE8C7E8C7}"/>
              </a:ext>
            </a:extLst>
          </p:cNvPr>
          <p:cNvSpPr/>
          <p:nvPr/>
        </p:nvSpPr>
        <p:spPr>
          <a:xfrm>
            <a:off x="1074198" y="3717925"/>
            <a:ext cx="2130640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凯迪拉克</a:t>
            </a:r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XT6 2023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11" name="Picture 10" descr="A blue car with a white background&#10;&#10;Description automatically generated">
            <a:extLst>
              <a:ext uri="{FF2B5EF4-FFF2-40B4-BE49-F238E27FC236}">
                <a16:creationId xmlns:a16="http://schemas.microsoft.com/office/drawing/2014/main" id="{C6B1A860-7A11-F479-BCA5-A35395992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386" y="4779825"/>
            <a:ext cx="1508956" cy="914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7A63DE7-E393-9A2E-C2F3-6651E927AFE6}"/>
              </a:ext>
            </a:extLst>
          </p:cNvPr>
          <p:cNvSpPr/>
          <p:nvPr/>
        </p:nvSpPr>
        <p:spPr>
          <a:xfrm>
            <a:off x="1074197" y="4248875"/>
            <a:ext cx="2130641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六座四驱铂金型黑钻版</a:t>
            </a:r>
          </a:p>
        </p:txBody>
      </p:sp>
      <p:pic>
        <p:nvPicPr>
          <p:cNvPr id="15" name="Picture 14" descr="A group of rectangular objects&#10;&#10;Description automatically generated">
            <a:extLst>
              <a:ext uri="{FF2B5EF4-FFF2-40B4-BE49-F238E27FC236}">
                <a16:creationId xmlns:a16="http://schemas.microsoft.com/office/drawing/2014/main" id="{8A69EEDE-4D72-7B39-F848-8E78E27D6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102" y="1962875"/>
            <a:ext cx="6921932" cy="2286000"/>
          </a:xfrm>
          <a:prstGeom prst="rect">
            <a:avLst/>
          </a:prstGeom>
        </p:spPr>
      </p:pic>
      <p:pic>
        <p:nvPicPr>
          <p:cNvPr id="17" name="Picture 16" descr="A green circle with a white tick in it&#10;&#10;Description automatically generated">
            <a:extLst>
              <a:ext uri="{FF2B5EF4-FFF2-40B4-BE49-F238E27FC236}">
                <a16:creationId xmlns:a16="http://schemas.microsoft.com/office/drawing/2014/main" id="{54511391-A4DB-A84F-FFEF-72BDDA30D6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320" y="2210542"/>
            <a:ext cx="457200" cy="457200"/>
          </a:xfrm>
          <a:prstGeom prst="rect">
            <a:avLst/>
          </a:prstGeom>
        </p:spPr>
      </p:pic>
      <p:pic>
        <p:nvPicPr>
          <p:cNvPr id="18" name="Picture 17" descr="A green circle with a white tick in it&#10;&#10;Description automatically generated">
            <a:extLst>
              <a:ext uri="{FF2B5EF4-FFF2-40B4-BE49-F238E27FC236}">
                <a16:creationId xmlns:a16="http://schemas.microsoft.com/office/drawing/2014/main" id="{3F1E270D-4165-1084-4F53-0C2879A4B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186" y="2210542"/>
            <a:ext cx="457200" cy="457200"/>
          </a:xfrm>
          <a:prstGeom prst="rect">
            <a:avLst/>
          </a:prstGeom>
        </p:spPr>
      </p:pic>
      <p:pic>
        <p:nvPicPr>
          <p:cNvPr id="19" name="Picture 18" descr="A green circle with a white tick in it&#10;&#10;Description automatically generated">
            <a:extLst>
              <a:ext uri="{FF2B5EF4-FFF2-40B4-BE49-F238E27FC236}">
                <a16:creationId xmlns:a16="http://schemas.microsoft.com/office/drawing/2014/main" id="{D79C4F30-F6A0-C276-56D3-BC7669B56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610" y="2195005"/>
            <a:ext cx="457200" cy="457200"/>
          </a:xfrm>
          <a:prstGeom prst="rect">
            <a:avLst/>
          </a:prstGeom>
        </p:spPr>
      </p:pic>
      <p:pic>
        <p:nvPicPr>
          <p:cNvPr id="21" name="Picture 20" descr="A white question mark in a circle&#10;&#10;Description automatically generated">
            <a:extLst>
              <a:ext uri="{FF2B5EF4-FFF2-40B4-BE49-F238E27FC236}">
                <a16:creationId xmlns:a16="http://schemas.microsoft.com/office/drawing/2014/main" id="{F489E38D-E16D-51B0-04D5-08601E8D22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320" y="2867488"/>
            <a:ext cx="457200" cy="457200"/>
          </a:xfrm>
          <a:prstGeom prst="rect">
            <a:avLst/>
          </a:prstGeom>
        </p:spPr>
      </p:pic>
      <p:pic>
        <p:nvPicPr>
          <p:cNvPr id="22" name="Picture 21" descr="A white question mark in a circle&#10;&#10;Description automatically generated">
            <a:extLst>
              <a:ext uri="{FF2B5EF4-FFF2-40B4-BE49-F238E27FC236}">
                <a16:creationId xmlns:a16="http://schemas.microsoft.com/office/drawing/2014/main" id="{D931F0E3-931A-50FD-8F29-24A2993DBB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184" y="2971800"/>
            <a:ext cx="457200" cy="457200"/>
          </a:xfrm>
          <a:prstGeom prst="rect">
            <a:avLst/>
          </a:prstGeom>
        </p:spPr>
      </p:pic>
      <p:pic>
        <p:nvPicPr>
          <p:cNvPr id="23" name="Picture 22" descr="A white question mark in a circle&#10;&#10;Description automatically generated">
            <a:extLst>
              <a:ext uri="{FF2B5EF4-FFF2-40B4-BE49-F238E27FC236}">
                <a16:creationId xmlns:a16="http://schemas.microsoft.com/office/drawing/2014/main" id="{703A6E57-8085-49A0-CFDB-42AD0A4E9B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610" y="2792937"/>
            <a:ext cx="457200" cy="457200"/>
          </a:xfrm>
          <a:prstGeom prst="rect">
            <a:avLst/>
          </a:prstGeom>
        </p:spPr>
      </p:pic>
      <p:pic>
        <p:nvPicPr>
          <p:cNvPr id="25" name="Picture 24" descr="A red circle with a white x in it&#10;&#10;Description automatically generated">
            <a:extLst>
              <a:ext uri="{FF2B5EF4-FFF2-40B4-BE49-F238E27FC236}">
                <a16:creationId xmlns:a16="http://schemas.microsoft.com/office/drawing/2014/main" id="{D18B04A5-1900-C22B-6D60-618EAF1B20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338" y="1981942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DFD190-217F-1641-836C-D9422689A597}"/>
              </a:ext>
            </a:extLst>
          </p:cNvPr>
          <p:cNvSpPr/>
          <p:nvPr/>
        </p:nvSpPr>
        <p:spPr>
          <a:xfrm>
            <a:off x="630315" y="381740"/>
            <a:ext cx="11079332" cy="6356411"/>
          </a:xfrm>
          <a:prstGeom prst="roundRect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0D693-A680-F651-E032-88D8B5074D42}"/>
              </a:ext>
            </a:extLst>
          </p:cNvPr>
          <p:cNvSpPr txBox="1"/>
          <p:nvPr/>
        </p:nvSpPr>
        <p:spPr>
          <a:xfrm>
            <a:off x="1553593" y="481159"/>
            <a:ext cx="316932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整车数据看板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Picture 4" descr="A blue car with a white background&#10;&#10;Description automatically generated">
            <a:extLst>
              <a:ext uri="{FF2B5EF4-FFF2-40B4-BE49-F238E27FC236}">
                <a16:creationId xmlns:a16="http://schemas.microsoft.com/office/drawing/2014/main" id="{67BA4D06-ABF9-0A6D-5EC9-B1EB45E7CB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13" y="1842176"/>
            <a:ext cx="2263434" cy="1371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5215F2-12A6-2C56-405B-26B763A4066E}"/>
              </a:ext>
            </a:extLst>
          </p:cNvPr>
          <p:cNvSpPr/>
          <p:nvPr/>
        </p:nvSpPr>
        <p:spPr>
          <a:xfrm>
            <a:off x="1008680" y="1634345"/>
            <a:ext cx="3267075" cy="3743325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Picture 6" descr="A blue and black logo&#10;&#10;Description automatically generated">
            <a:extLst>
              <a:ext uri="{FF2B5EF4-FFF2-40B4-BE49-F238E27FC236}">
                <a16:creationId xmlns:a16="http://schemas.microsoft.com/office/drawing/2014/main" id="{803ABF93-22B8-00BA-5F83-BC41D4E2F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021" y="6098993"/>
            <a:ext cx="1690747" cy="3772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3920A3-EB14-1627-DC7E-867F74669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685" y="1063420"/>
            <a:ext cx="3919928" cy="457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A41B47-1765-04E1-E75B-774805C6FDC3}"/>
              </a:ext>
            </a:extLst>
          </p:cNvPr>
          <p:cNvSpPr txBox="1"/>
          <p:nvPr/>
        </p:nvSpPr>
        <p:spPr>
          <a:xfrm>
            <a:off x="4407401" y="1598379"/>
            <a:ext cx="33771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尺寸（长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</a:t>
            </a:r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宽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</a:t>
            </a:r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高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</a:t>
            </a:r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轴距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-mm)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7F7449-D520-33F7-E29C-DC08C0871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631" y="3695030"/>
            <a:ext cx="2841171" cy="1371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34E23B-260A-753B-4CA7-A2360D303587}"/>
              </a:ext>
            </a:extLst>
          </p:cNvPr>
          <p:cNvSpPr txBox="1"/>
          <p:nvPr/>
        </p:nvSpPr>
        <p:spPr>
          <a:xfrm>
            <a:off x="4407401" y="1934526"/>
            <a:ext cx="8659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长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5B98A12-9915-64DE-DC81-4F30BDD9933C}"/>
              </a:ext>
            </a:extLst>
          </p:cNvPr>
          <p:cNvSpPr/>
          <p:nvPr/>
        </p:nvSpPr>
        <p:spPr>
          <a:xfrm>
            <a:off x="5641902" y="1939124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5056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C25F53-70F8-E5F8-0F31-7DC495894020}"/>
              </a:ext>
            </a:extLst>
          </p:cNvPr>
          <p:cNvSpPr txBox="1"/>
          <p:nvPr/>
        </p:nvSpPr>
        <p:spPr>
          <a:xfrm>
            <a:off x="4407401" y="2429345"/>
            <a:ext cx="8659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宽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F1131D-D90A-1612-0833-D8C30DFA8DE7}"/>
              </a:ext>
            </a:extLst>
          </p:cNvPr>
          <p:cNvSpPr txBox="1"/>
          <p:nvPr/>
        </p:nvSpPr>
        <p:spPr>
          <a:xfrm>
            <a:off x="4407401" y="2910598"/>
            <a:ext cx="8659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高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7BB07B-7F21-7CD8-E5A1-798425B1945F}"/>
              </a:ext>
            </a:extLst>
          </p:cNvPr>
          <p:cNvSpPr txBox="1"/>
          <p:nvPr/>
        </p:nvSpPr>
        <p:spPr>
          <a:xfrm>
            <a:off x="4407401" y="3391851"/>
            <a:ext cx="999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轴距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ACB36BE-099D-9843-7949-38166635BD1B}"/>
              </a:ext>
            </a:extLst>
          </p:cNvPr>
          <p:cNvSpPr/>
          <p:nvPr/>
        </p:nvSpPr>
        <p:spPr>
          <a:xfrm>
            <a:off x="5642706" y="2422861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1964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E4EE0B5-C9D0-DE96-6274-BB808E69A618}"/>
              </a:ext>
            </a:extLst>
          </p:cNvPr>
          <p:cNvSpPr/>
          <p:nvPr/>
        </p:nvSpPr>
        <p:spPr>
          <a:xfrm>
            <a:off x="5641902" y="2910598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1780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4522A1C-DFDF-C4B2-994D-5C90DBD07F1C}"/>
              </a:ext>
            </a:extLst>
          </p:cNvPr>
          <p:cNvSpPr/>
          <p:nvPr/>
        </p:nvSpPr>
        <p:spPr>
          <a:xfrm>
            <a:off x="5641902" y="3391851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2863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0A9E52-84FF-E49A-7F3F-FFDFAE4D8FCD}"/>
              </a:ext>
            </a:extLst>
          </p:cNvPr>
          <p:cNvSpPr/>
          <p:nvPr/>
        </p:nvSpPr>
        <p:spPr>
          <a:xfrm>
            <a:off x="5007006" y="1171852"/>
            <a:ext cx="719091" cy="25305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选择</a:t>
            </a:r>
            <a:endParaRPr lang="en-US" sz="12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0741753-6ED9-58BF-F955-8EC2453FFD63}"/>
              </a:ext>
            </a:extLst>
          </p:cNvPr>
          <p:cNvSpPr/>
          <p:nvPr/>
        </p:nvSpPr>
        <p:spPr>
          <a:xfrm>
            <a:off x="2778711" y="6172912"/>
            <a:ext cx="719091" cy="25305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保存</a:t>
            </a:r>
            <a:endParaRPr lang="en-US" sz="12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5190D4-9349-E5D2-5A93-7DBD208D9D1A}"/>
              </a:ext>
            </a:extLst>
          </p:cNvPr>
          <p:cNvSpPr txBox="1"/>
          <p:nvPr/>
        </p:nvSpPr>
        <p:spPr>
          <a:xfrm>
            <a:off x="4400335" y="3921438"/>
            <a:ext cx="1157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前轮距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460C37-C0A2-CF8E-3AFF-378A14AC6B37}"/>
              </a:ext>
            </a:extLst>
          </p:cNvPr>
          <p:cNvSpPr txBox="1"/>
          <p:nvPr/>
        </p:nvSpPr>
        <p:spPr>
          <a:xfrm>
            <a:off x="4407401" y="4448725"/>
            <a:ext cx="1157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后轮距</a:t>
            </a:r>
            <a:r>
              <a:rPr lang="en-US" altLang="zh-CN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en-US" altLang="zh-CN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mm)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D71088D5-71BE-6E93-ACB1-5C3B06DC535A}"/>
              </a:ext>
            </a:extLst>
          </p:cNvPr>
          <p:cNvSpPr/>
          <p:nvPr/>
        </p:nvSpPr>
        <p:spPr>
          <a:xfrm>
            <a:off x="5641902" y="3921438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1687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BFCF873-9165-605B-FE98-DA941F9A06A2}"/>
              </a:ext>
            </a:extLst>
          </p:cNvPr>
          <p:cNvSpPr/>
          <p:nvPr/>
        </p:nvSpPr>
        <p:spPr>
          <a:xfrm>
            <a:off x="5641902" y="4451025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1683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CB142F-EFAE-E9EA-496A-CCC2FD674B0F}"/>
              </a:ext>
            </a:extLst>
          </p:cNvPr>
          <p:cNvSpPr txBox="1"/>
          <p:nvPr/>
        </p:nvSpPr>
        <p:spPr>
          <a:xfrm>
            <a:off x="4400334" y="4984051"/>
            <a:ext cx="1157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轮胎尺寸</a:t>
            </a:r>
            <a:endParaRPr lang="en-US" altLang="zh-CN" sz="1400" b="1" i="0" dirty="0">
              <a:solidFill>
                <a:srgbClr val="1F2129"/>
              </a:solidFill>
              <a:effectLst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BFCF91C-E165-F24C-3008-F5CD0B7E5FB2}"/>
              </a:ext>
            </a:extLst>
          </p:cNvPr>
          <p:cNvSpPr/>
          <p:nvPr/>
        </p:nvSpPr>
        <p:spPr>
          <a:xfrm>
            <a:off x="5641902" y="4976385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235/55 R20</a:t>
            </a:r>
            <a:endParaRPr lang="en-US" sz="1400" b="1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BABF7A6-2E17-42CF-D0A8-87C1385B696F}"/>
              </a:ext>
            </a:extLst>
          </p:cNvPr>
          <p:cNvSpPr/>
          <p:nvPr/>
        </p:nvSpPr>
        <p:spPr>
          <a:xfrm>
            <a:off x="1923125" y="6172913"/>
            <a:ext cx="719091" cy="25305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取消</a:t>
            </a:r>
            <a:endParaRPr lang="en-US" sz="12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56D3E88-1F99-4721-14C3-7C45D47778A6}"/>
              </a:ext>
            </a:extLst>
          </p:cNvPr>
          <p:cNvSpPr/>
          <p:nvPr/>
        </p:nvSpPr>
        <p:spPr>
          <a:xfrm>
            <a:off x="1439113" y="5491395"/>
            <a:ext cx="2130641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六座四驱铂金型黑钻版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B694A2-5BA6-B1EB-B641-72CAE620B500}"/>
              </a:ext>
            </a:extLst>
          </p:cNvPr>
          <p:cNvSpPr txBox="1"/>
          <p:nvPr/>
        </p:nvSpPr>
        <p:spPr>
          <a:xfrm>
            <a:off x="4407401" y="5511338"/>
            <a:ext cx="1157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扭矩数据</a:t>
            </a:r>
            <a:endParaRPr lang="en-US" altLang="zh-CN" sz="1400" b="1" i="0" dirty="0">
              <a:solidFill>
                <a:srgbClr val="1F2129"/>
              </a:solidFill>
              <a:effectLst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0D69ED2-8085-48C9-0A30-18F6CA97FA10}"/>
              </a:ext>
            </a:extLst>
          </p:cNvPr>
          <p:cNvSpPr/>
          <p:nvPr/>
        </p:nvSpPr>
        <p:spPr>
          <a:xfrm>
            <a:off x="5636003" y="5501745"/>
            <a:ext cx="1659840" cy="303179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350N·m</a:t>
            </a:r>
            <a:endParaRPr lang="en-US" sz="1400" b="1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6AEA1FCF-30F3-4729-3695-5ED57ABE13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6" y="2268840"/>
            <a:ext cx="2883041" cy="914400"/>
          </a:xfrm>
          <a:prstGeom prst="rect">
            <a:avLst/>
          </a:prstGeom>
        </p:spPr>
      </p:pic>
      <p:pic>
        <p:nvPicPr>
          <p:cNvPr id="35" name="Picture 34" descr="A group of rectangles on a black background&#10;&#10;Description automatically generated">
            <a:extLst>
              <a:ext uri="{FF2B5EF4-FFF2-40B4-BE49-F238E27FC236}">
                <a16:creationId xmlns:a16="http://schemas.microsoft.com/office/drawing/2014/main" id="{55E5FDF4-255A-C1A1-AB4A-3F3C27EBCB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02" y="3506007"/>
            <a:ext cx="3028246" cy="914400"/>
          </a:xfrm>
          <a:prstGeom prst="rect">
            <a:avLst/>
          </a:prstGeom>
        </p:spPr>
      </p:pic>
      <p:pic>
        <p:nvPicPr>
          <p:cNvPr id="37" name="Picture 36" descr="A group of rectangular objects&#10;&#10;Description automatically generated">
            <a:extLst>
              <a:ext uri="{FF2B5EF4-FFF2-40B4-BE49-F238E27FC236}">
                <a16:creationId xmlns:a16="http://schemas.microsoft.com/office/drawing/2014/main" id="{86534988-B671-E01C-466D-A88E659DED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02" y="4822364"/>
            <a:ext cx="2768773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6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DFD190-217F-1641-836C-D9422689A597}"/>
              </a:ext>
            </a:extLst>
          </p:cNvPr>
          <p:cNvSpPr/>
          <p:nvPr/>
        </p:nvSpPr>
        <p:spPr>
          <a:xfrm>
            <a:off x="630315" y="381740"/>
            <a:ext cx="11079332" cy="6356411"/>
          </a:xfrm>
          <a:prstGeom prst="roundRect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0D693-A680-F651-E032-88D8B5074D42}"/>
              </a:ext>
            </a:extLst>
          </p:cNvPr>
          <p:cNvSpPr txBox="1"/>
          <p:nvPr/>
        </p:nvSpPr>
        <p:spPr>
          <a:xfrm>
            <a:off x="1553593" y="481159"/>
            <a:ext cx="316932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运输供应商数据看板</a:t>
            </a:r>
            <a:endParaRPr lang="en-US" b="1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683321-8A7C-6280-49DB-9B9F7BE6C4A9}"/>
              </a:ext>
            </a:extLst>
          </p:cNvPr>
          <p:cNvSpPr txBox="1"/>
          <p:nvPr/>
        </p:nvSpPr>
        <p:spPr>
          <a:xfrm>
            <a:off x="932155" y="1544715"/>
            <a:ext cx="148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供应商</a:t>
            </a:r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428468-69E3-7D31-BE05-1C6706A07AED}"/>
              </a:ext>
            </a:extLst>
          </p:cNvPr>
          <p:cNvSpPr txBox="1"/>
          <p:nvPr/>
        </p:nvSpPr>
        <p:spPr>
          <a:xfrm>
            <a:off x="932155" y="2423605"/>
            <a:ext cx="168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装载板车</a:t>
            </a:r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166BF4-8062-CF4A-C533-550EF6E38150}"/>
              </a:ext>
            </a:extLst>
          </p:cNvPr>
          <p:cNvSpPr/>
          <p:nvPr/>
        </p:nvSpPr>
        <p:spPr>
          <a:xfrm>
            <a:off x="1074198" y="1979722"/>
            <a:ext cx="2130638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鸿宇轿运</a:t>
            </a:r>
            <a:endParaRPr lang="en-US" sz="16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616908B-3ABB-5E6E-52A2-86FDA476B045}"/>
              </a:ext>
            </a:extLst>
          </p:cNvPr>
          <p:cNvSpPr/>
          <p:nvPr/>
        </p:nvSpPr>
        <p:spPr>
          <a:xfrm>
            <a:off x="1074197" y="2867488"/>
            <a:ext cx="2130639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</a:t>
            </a:r>
            <a:r>
              <a:rPr lang="zh-CN" altLang="en-US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型：长头</a:t>
            </a:r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r>
            <a:r>
              <a:rPr lang="zh-CN" altLang="en-US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位车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4C32F6-341E-C00A-23E6-5909096A36BB}"/>
              </a:ext>
            </a:extLst>
          </p:cNvPr>
          <p:cNvSpPr txBox="1"/>
          <p:nvPr/>
        </p:nvSpPr>
        <p:spPr>
          <a:xfrm>
            <a:off x="932155" y="3332656"/>
            <a:ext cx="168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联系人信息</a:t>
            </a:r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D649A7B-42A9-93E4-D068-576A3F76BBC0}"/>
              </a:ext>
            </a:extLst>
          </p:cNvPr>
          <p:cNvSpPr/>
          <p:nvPr/>
        </p:nvSpPr>
        <p:spPr>
          <a:xfrm>
            <a:off x="1074198" y="3717925"/>
            <a:ext cx="2130640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info@offshoreintel.cn</a:t>
            </a:r>
            <a:endParaRPr lang="en-US" sz="12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14533E1-50F7-54C6-0EC2-CAFCC75FD985}"/>
              </a:ext>
            </a:extLst>
          </p:cNvPr>
          <p:cNvSpPr/>
          <p:nvPr/>
        </p:nvSpPr>
        <p:spPr>
          <a:xfrm>
            <a:off x="1074197" y="4324281"/>
            <a:ext cx="2130640" cy="36933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+86-13000298888</a:t>
            </a:r>
            <a:endParaRPr lang="en-US" sz="1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11" name="Picture 10" descr="A group of rectangles on a black background&#10;&#10;Description automatically generated">
            <a:extLst>
              <a:ext uri="{FF2B5EF4-FFF2-40B4-BE49-F238E27FC236}">
                <a16:creationId xmlns:a16="http://schemas.microsoft.com/office/drawing/2014/main" id="{F0353DC7-62AB-471E-EEBD-28A195560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768" y="1223354"/>
            <a:ext cx="6056492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D2725C-5E4D-4F96-F4D1-A4902071AEF5}"/>
              </a:ext>
            </a:extLst>
          </p:cNvPr>
          <p:cNvSpPr txBox="1"/>
          <p:nvPr/>
        </p:nvSpPr>
        <p:spPr>
          <a:xfrm>
            <a:off x="4280768" y="3410148"/>
            <a:ext cx="3377198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zh-CN" altLang="en-US" sz="1400" b="1" dirty="0">
                <a:solidFill>
                  <a:srgbClr val="1F2129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板车</a:t>
            </a:r>
            <a:r>
              <a:rPr lang="zh-CN" altLang="en-US" sz="1400" b="1" i="0" dirty="0">
                <a:solidFill>
                  <a:srgbClr val="1F2129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尺寸信息</a:t>
            </a:r>
            <a:endParaRPr lang="en-US" altLang="zh-CN" sz="1400" b="1" i="0" dirty="0">
              <a:solidFill>
                <a:srgbClr val="1F2129"/>
              </a:solidFill>
              <a:effectLst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Rectangle: Diagonal Corners Rounded 12">
            <a:extLst>
              <a:ext uri="{FF2B5EF4-FFF2-40B4-BE49-F238E27FC236}">
                <a16:creationId xmlns:a16="http://schemas.microsoft.com/office/drawing/2014/main" id="{9327DBF4-8ADF-0C05-5C6E-1C46362B8C99}"/>
              </a:ext>
            </a:extLst>
          </p:cNvPr>
          <p:cNvSpPr/>
          <p:nvPr/>
        </p:nvSpPr>
        <p:spPr>
          <a:xfrm>
            <a:off x="4280768" y="3902591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Diagonal Corners Rounded 13">
            <a:extLst>
              <a:ext uri="{FF2B5EF4-FFF2-40B4-BE49-F238E27FC236}">
                <a16:creationId xmlns:a16="http://schemas.microsoft.com/office/drawing/2014/main" id="{8F8D7D09-BAFF-36EE-638E-FC7DB7DC5AA7}"/>
              </a:ext>
            </a:extLst>
          </p:cNvPr>
          <p:cNvSpPr/>
          <p:nvPr/>
        </p:nvSpPr>
        <p:spPr>
          <a:xfrm>
            <a:off x="6336815" y="3893768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Diagonal Corners Rounded 14">
            <a:extLst>
              <a:ext uri="{FF2B5EF4-FFF2-40B4-BE49-F238E27FC236}">
                <a16:creationId xmlns:a16="http://schemas.microsoft.com/office/drawing/2014/main" id="{259BDDCA-5669-72E2-9601-D0C62E83C239}"/>
              </a:ext>
            </a:extLst>
          </p:cNvPr>
          <p:cNvSpPr/>
          <p:nvPr/>
        </p:nvSpPr>
        <p:spPr>
          <a:xfrm>
            <a:off x="8392862" y="3893768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29D090B4-E734-A980-9449-98111C6442EF}"/>
              </a:ext>
            </a:extLst>
          </p:cNvPr>
          <p:cNvSpPr/>
          <p:nvPr/>
        </p:nvSpPr>
        <p:spPr>
          <a:xfrm>
            <a:off x="4280768" y="5320371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C5FFA460-9C73-991B-764B-B43D230B3F98}"/>
              </a:ext>
            </a:extLst>
          </p:cNvPr>
          <p:cNvSpPr/>
          <p:nvPr/>
        </p:nvSpPr>
        <p:spPr>
          <a:xfrm>
            <a:off x="6336815" y="5291946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B6C49067-7E68-9684-029D-4E3BD46CB4A4}"/>
              </a:ext>
            </a:extLst>
          </p:cNvPr>
          <p:cNvSpPr/>
          <p:nvPr/>
        </p:nvSpPr>
        <p:spPr>
          <a:xfrm>
            <a:off x="8392862" y="5262639"/>
            <a:ext cx="1960234" cy="1184314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37FB54F8-3BE8-5A7E-B719-C3BDB0257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685" y="4053072"/>
            <a:ext cx="914400" cy="914400"/>
          </a:xfrm>
          <a:prstGeom prst="rect">
            <a:avLst/>
          </a:prstGeom>
        </p:spPr>
      </p:pic>
      <p:pic>
        <p:nvPicPr>
          <p:cNvPr id="24" name="Picture 23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A4BC5689-BE5A-EE96-BE8E-676FD18AE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779" y="4037548"/>
            <a:ext cx="914400" cy="914400"/>
          </a:xfrm>
          <a:prstGeom prst="rect">
            <a:avLst/>
          </a:prstGeom>
        </p:spPr>
      </p:pic>
      <p:pic>
        <p:nvPicPr>
          <p:cNvPr id="26" name="Picture 25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820DD5C5-2FCF-A5DC-39D9-3414508C5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732" y="4037548"/>
            <a:ext cx="914400" cy="914400"/>
          </a:xfrm>
          <a:prstGeom prst="rect">
            <a:avLst/>
          </a:prstGeom>
        </p:spPr>
      </p:pic>
      <p:pic>
        <p:nvPicPr>
          <p:cNvPr id="27" name="Picture 26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7791C01D-E93C-9E99-041E-88253D6AF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732" y="5497497"/>
            <a:ext cx="914400" cy="914400"/>
          </a:xfrm>
          <a:prstGeom prst="rect">
            <a:avLst/>
          </a:prstGeom>
        </p:spPr>
      </p:pic>
      <p:pic>
        <p:nvPicPr>
          <p:cNvPr id="28" name="Picture 27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0A177621-7296-9087-42A9-FDB1D64AC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779" y="5497497"/>
            <a:ext cx="914400" cy="914400"/>
          </a:xfrm>
          <a:prstGeom prst="rect">
            <a:avLst/>
          </a:prstGeom>
        </p:spPr>
      </p:pic>
      <p:pic>
        <p:nvPicPr>
          <p:cNvPr id="29" name="Picture 28" descr="A hand with a finger pointing at a button&#10;&#10;Description automatically generated">
            <a:extLst>
              <a:ext uri="{FF2B5EF4-FFF2-40B4-BE49-F238E27FC236}">
                <a16:creationId xmlns:a16="http://schemas.microsoft.com/office/drawing/2014/main" id="{6DB7A3D4-7703-FD63-A3E6-E7E161327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424" y="550033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943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158</Words>
  <Application>Microsoft Office PowerPoint</Application>
  <PresentationFormat>Widescreen</PresentationFormat>
  <Paragraphs>76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Helvetica Neue Medium</vt:lpstr>
      <vt:lpstr>Microsoft JhengHei</vt:lpstr>
      <vt:lpstr>Microsoft JhengHei UI</vt:lpstr>
      <vt:lpstr>Arial</vt:lpstr>
      <vt:lpstr>Calibri</vt:lpstr>
      <vt:lpstr>Calibri Light</vt:lpstr>
      <vt:lpstr>Office Theme</vt:lpstr>
      <vt:lpstr>整车运输配置模型系统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整车运输配置模型系统</dc:title>
  <dc:creator>MING LI</dc:creator>
  <cp:lastModifiedBy>MING LI</cp:lastModifiedBy>
  <cp:revision>17</cp:revision>
  <dcterms:created xsi:type="dcterms:W3CDTF">2023-07-30T07:09:48Z</dcterms:created>
  <dcterms:modified xsi:type="dcterms:W3CDTF">2023-08-02T07:14:03Z</dcterms:modified>
</cp:coreProperties>
</file>

<file path=docProps/thumbnail.jpeg>
</file>